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6" y="-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554691568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bc.ru/society/06/07/2021/60e3c10a9a79476cc1f9c0ed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rg.ru/2021/07/06/vtoroj-inostrannyj-iazyk-v-shkole-stanet-neobiazatelnym.html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regnum.ru/news/859463.html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normativ.kontur.ru/document?moduleId=1&amp;documentId=395813&amp;cwi=154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.ru/documents/view/61154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764705"/>
            <a:ext cx="47342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333333"/>
                </a:solidFill>
                <a:latin typeface="Lab Grotesque"/>
              </a:rPr>
              <a:t>Новые стандарты ФГОС для школ. Третье поколение в 2022 году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707372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7776864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333333"/>
              </a:solidFill>
              <a:latin typeface="Lab Grotesque"/>
            </a:endParaRPr>
          </a:p>
          <a:p>
            <a:endParaRPr lang="ru-RU" dirty="0">
              <a:solidFill>
                <a:srgbClr val="333333"/>
              </a:solidFill>
              <a:latin typeface="Lab Grotesque"/>
            </a:endParaRPr>
          </a:p>
          <a:p>
            <a:pPr algn="just"/>
            <a:r>
              <a:rPr lang="ru-RU" sz="2000" dirty="0" smtClean="0">
                <a:solidFill>
                  <a:srgbClr val="333333"/>
                </a:solidFill>
                <a:latin typeface="Lab Grotesque"/>
              </a:rPr>
              <a:t>Более </a:t>
            </a:r>
            <a:r>
              <a:rPr lang="ru-RU" sz="2000" dirty="0">
                <a:solidFill>
                  <a:srgbClr val="333333"/>
                </a:solidFill>
                <a:latin typeface="Lab Grotesque"/>
              </a:rPr>
              <a:t>точно обозначены предметные результаты. Понятно, что должен знать и понимать ученик. Например, в рамках предмета «Информатика» следует понимать назначение языков программирования </a:t>
            </a:r>
            <a:r>
              <a:rPr lang="ru-RU" sz="2000" dirty="0" err="1">
                <a:solidFill>
                  <a:srgbClr val="333333"/>
                </a:solidFill>
                <a:latin typeface="Lab Grotesque"/>
              </a:rPr>
              <a:t>Python</a:t>
            </a:r>
            <a:r>
              <a:rPr lang="ru-RU" sz="2000" dirty="0">
                <a:solidFill>
                  <a:srgbClr val="333333"/>
                </a:solidFill>
                <a:latin typeface="Lab Grotesque"/>
              </a:rPr>
              <a:t>, C++, Паскаль, </a:t>
            </a:r>
            <a:r>
              <a:rPr lang="ru-RU" sz="2000" dirty="0" err="1">
                <a:solidFill>
                  <a:srgbClr val="333333"/>
                </a:solidFill>
                <a:latin typeface="Lab Grotesque"/>
              </a:rPr>
              <a:t>Java</a:t>
            </a:r>
            <a:r>
              <a:rPr lang="ru-RU" sz="2000" dirty="0">
                <a:solidFill>
                  <a:srgbClr val="333333"/>
                </a:solidFill>
                <a:latin typeface="Lab Grotesque"/>
              </a:rPr>
              <a:t> и С#.</a:t>
            </a:r>
          </a:p>
          <a:p>
            <a:pPr algn="just">
              <a:buFont typeface="Arial"/>
              <a:buChar char="•"/>
            </a:pPr>
            <a:r>
              <a:rPr lang="ru-RU" sz="2000" b="1" dirty="0">
                <a:solidFill>
                  <a:srgbClr val="333333"/>
                </a:solidFill>
                <a:latin typeface="Lab Grotesque"/>
              </a:rPr>
              <a:t>Появление нового понятия «функциональная грамотность»</a:t>
            </a:r>
            <a:endParaRPr lang="ru-RU" sz="2000" dirty="0">
              <a:solidFill>
                <a:srgbClr val="333333"/>
              </a:solidFill>
              <a:latin typeface="Lab Grotesque"/>
            </a:endParaRPr>
          </a:p>
          <a:p>
            <a:pPr algn="just"/>
            <a:r>
              <a:rPr lang="ru-RU" sz="2000" dirty="0">
                <a:solidFill>
                  <a:srgbClr val="333333"/>
                </a:solidFill>
                <a:latin typeface="Lab Grotesque"/>
              </a:rPr>
              <a:t>Функциональная грамотность вошла в состав государственных гарантий качества основного общего образования.</a:t>
            </a:r>
          </a:p>
          <a:p>
            <a:pPr algn="just"/>
            <a:r>
              <a:rPr lang="ru-RU" sz="2000" dirty="0">
                <a:solidFill>
                  <a:srgbClr val="333333"/>
                </a:solidFill>
                <a:latin typeface="Lab Grotesque"/>
              </a:rPr>
              <a:t>ФГОС третьего поколения определяет функциональную грамотность как способность решать учебные задачи и жизненные ситуации на основе сформированных предметных, </a:t>
            </a:r>
            <a:r>
              <a:rPr lang="ru-RU" sz="2000" dirty="0" err="1">
                <a:solidFill>
                  <a:srgbClr val="333333"/>
                </a:solidFill>
                <a:latin typeface="Lab Grotesque"/>
              </a:rPr>
              <a:t>метапредметных</a:t>
            </a:r>
            <a:r>
              <a:rPr lang="ru-RU" sz="2000" dirty="0">
                <a:solidFill>
                  <a:srgbClr val="333333"/>
                </a:solidFill>
                <a:latin typeface="Lab Grotesque"/>
              </a:rPr>
              <a:t> и универсальных способов деятельности. Иными словами, ученики должны понимать, как изучаемые предметы помогают найти профессию и место в жизни. В идеале школьники перестанут постоянно спрашивать: «А зачем мне учить ваши синусы и косинусы?»  </a:t>
            </a:r>
            <a:endParaRPr lang="ru-RU" sz="2000" b="0" i="0" dirty="0">
              <a:solidFill>
                <a:srgbClr val="333333"/>
              </a:solidFill>
              <a:effectLst/>
              <a:latin typeface="Lab Grotesque"/>
            </a:endParaRPr>
          </a:p>
        </p:txBody>
      </p:sp>
    </p:spTree>
    <p:extLst>
      <p:ext uri="{BB962C8B-B14F-4D97-AF65-F5344CB8AC3E}">
        <p14:creationId xmlns:p14="http://schemas.microsoft.com/office/powerpoint/2010/main" val="3676387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340768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333333"/>
                </a:solidFill>
                <a:latin typeface="Lab Grotesque"/>
              </a:rPr>
              <a:t>К этому изменению готовились давно. При этом не идет речи об обязательном введении отдельных уроков. Предполагается, что в образовательный процесс будут органично встраиваться формирование и оценка различных видов функциональной грамотности.</a:t>
            </a:r>
          </a:p>
          <a:p>
            <a:pPr algn="just"/>
            <a:r>
              <a:rPr lang="ru-RU" sz="2800" dirty="0">
                <a:solidFill>
                  <a:srgbClr val="333333"/>
                </a:solidFill>
                <a:latin typeface="Lab Grotesque"/>
              </a:rPr>
              <a:t>Чтобы функциональная грамотность оперативно вошла в школьную программу, выпустили </a:t>
            </a:r>
            <a:r>
              <a:rPr lang="ru-RU" sz="2800" dirty="0">
                <a:solidFill>
                  <a:srgbClr val="2270B8"/>
                </a:solidFill>
                <a:latin typeface="Lab Grotesque"/>
                <a:hlinkClick r:id="rId2"/>
              </a:rPr>
              <a:t>специальную методичку</a:t>
            </a:r>
            <a:r>
              <a:rPr lang="ru-RU" sz="2800" dirty="0">
                <a:solidFill>
                  <a:srgbClr val="333333"/>
                </a:solidFill>
                <a:latin typeface="Lab Grotesque"/>
              </a:rPr>
              <a:t>. Подход коснется всех уровней школы.</a:t>
            </a:r>
            <a:endParaRPr lang="ru-RU" sz="2800" b="0" i="0" dirty="0">
              <a:solidFill>
                <a:srgbClr val="333333"/>
              </a:solidFill>
              <a:effectLst/>
              <a:latin typeface="Lab Grotesque"/>
            </a:endParaRPr>
          </a:p>
        </p:txBody>
      </p:sp>
    </p:spTree>
    <p:extLst>
      <p:ext uri="{BB962C8B-B14F-4D97-AF65-F5344CB8AC3E}">
        <p14:creationId xmlns:p14="http://schemas.microsoft.com/office/powerpoint/2010/main" val="3770715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11560" y="332656"/>
            <a:ext cx="8100392" cy="5902803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71396" rIns="91440" bIns="12696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Lab Grotesque"/>
                <a:cs typeface="Arial" pitchFamily="34" charset="0"/>
              </a:rPr>
              <a:t>Единство обучения и воспитания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Lab Grotesque"/>
                <a:cs typeface="Arial" pitchFamily="34" charset="0"/>
              </a:rPr>
              <a:t>Новый ФГОС делает акцент на тесном взаимодействии и единстве учебной и воспитательной деятельности в русле достижения личностных результатов освоения программы. 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Lab Grotesque"/>
                <a:cs typeface="Arial" pitchFamily="34" charset="0"/>
              </a:rPr>
              <a:t>Уточнены направления воспитания: гражданско-патриотическое, духовно-нравственное, эстетическое, физическое, экологическое воспитание и ценности научного познания. При этом каждый пункт конкретизирован, и становится понятно, что в него входит. 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975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1852" y="548680"/>
            <a:ext cx="763284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333333"/>
                </a:solidFill>
                <a:latin typeface="Lab Grotesque"/>
              </a:rPr>
              <a:t>Например, </a:t>
            </a:r>
            <a:r>
              <a:rPr lang="ru-RU" sz="2000" b="1" dirty="0" smtClean="0">
                <a:solidFill>
                  <a:srgbClr val="333333"/>
                </a:solidFill>
                <a:latin typeface="Lab Grotesque"/>
              </a:rPr>
              <a:t>патриотическое воспитание​</a:t>
            </a:r>
            <a:endParaRPr lang="ru-RU" sz="2000" dirty="0" smtClean="0">
              <a:solidFill>
                <a:srgbClr val="333333"/>
              </a:solidFill>
              <a:latin typeface="Lab Grotesque"/>
            </a:endParaRPr>
          </a:p>
          <a:p>
            <a:pPr algn="just"/>
            <a:r>
              <a:rPr lang="ru-RU" sz="2000" dirty="0" smtClean="0">
                <a:solidFill>
                  <a:srgbClr val="333333"/>
                </a:solidFill>
                <a:latin typeface="Lab Grotesque"/>
              </a:rPr>
              <a:t>«</a:t>
            </a:r>
            <a:r>
              <a:rPr lang="ru-RU" sz="2000" dirty="0">
                <a:solidFill>
                  <a:srgbClr val="333333"/>
                </a:solidFill>
                <a:latin typeface="Lab Grotesque"/>
              </a:rPr>
              <a:t>Гражданский» блок должен привить неприятие любых форм экстремизма, дискриминации, готовность к участию в гуманитарной деятельности и понимание роли различных социальных институтов в жизни человека.</a:t>
            </a:r>
          </a:p>
          <a:p>
            <a:pPr algn="just"/>
            <a:r>
              <a:rPr lang="ru-RU" sz="2000" dirty="0" smtClean="0">
                <a:solidFill>
                  <a:srgbClr val="333333"/>
                </a:solidFill>
                <a:latin typeface="Lab Grotesque"/>
              </a:rPr>
              <a:t>Летом 2021 года СМИ активно </a:t>
            </a:r>
            <a:r>
              <a:rPr lang="ru-RU" sz="2000" dirty="0" smtClean="0">
                <a:solidFill>
                  <a:srgbClr val="2270B8"/>
                </a:solidFill>
                <a:latin typeface="Lab Grotesque"/>
                <a:hlinkClick r:id="rId2"/>
              </a:rPr>
              <a:t>освещали</a:t>
            </a:r>
            <a:r>
              <a:rPr lang="ru-RU" sz="2000" dirty="0" smtClean="0">
                <a:solidFill>
                  <a:srgbClr val="333333"/>
                </a:solidFill>
                <a:latin typeface="Lab Grotesque"/>
              </a:rPr>
              <a:t> включение воспитания патриотизма во ФГОС третьего поколения. Тогда у инициативы были только общие контуры, и родители не знали что ждать. Сейчас понятно, что патриотизм понимается как:</a:t>
            </a:r>
          </a:p>
          <a:p>
            <a:pPr algn="just">
              <a:buFont typeface="Arial"/>
              <a:buChar char="•"/>
            </a:pPr>
            <a:r>
              <a:rPr lang="ru-RU" sz="2000" dirty="0" smtClean="0">
                <a:solidFill>
                  <a:srgbClr val="333333"/>
                </a:solidFill>
                <a:latin typeface="Lab Grotesque"/>
              </a:rPr>
              <a:t>интерес </a:t>
            </a:r>
            <a:r>
              <a:rPr lang="ru-RU" sz="2000" dirty="0">
                <a:solidFill>
                  <a:srgbClr val="333333"/>
                </a:solidFill>
                <a:latin typeface="Lab Grotesque"/>
              </a:rPr>
              <a:t>к изучению родного языка, понимание российской гражданской идентичности в поликультурном и многоконфессиональном обществе, истории и культуры;</a:t>
            </a:r>
          </a:p>
          <a:p>
            <a:pPr algn="just">
              <a:buFont typeface="Arial"/>
              <a:buChar char="•"/>
            </a:pPr>
            <a:r>
              <a:rPr lang="ru-RU" sz="2000" dirty="0">
                <a:solidFill>
                  <a:srgbClr val="333333"/>
                </a:solidFill>
                <a:latin typeface="Lab Grotesque"/>
              </a:rPr>
              <a:t>ценностное отношение к достижениям России в науке, искусстве, спорте, технологиях, к боевым подвигам и трудовым достижениям россиян;</a:t>
            </a:r>
          </a:p>
          <a:p>
            <a:pPr algn="just">
              <a:buFont typeface="Arial"/>
              <a:buChar char="•"/>
            </a:pPr>
            <a:r>
              <a:rPr lang="ru-RU" sz="2000" dirty="0">
                <a:solidFill>
                  <a:srgbClr val="333333"/>
                </a:solidFill>
                <a:latin typeface="Lab Grotesque"/>
              </a:rPr>
              <a:t>уважение к символам России, государственным праздникам, историческому и природному наследию и памятникам, традициям разных народов, проживающих в стране.</a:t>
            </a:r>
            <a:endParaRPr lang="ru-RU" sz="2000" b="0" i="0" dirty="0">
              <a:solidFill>
                <a:srgbClr val="333333"/>
              </a:solidFill>
              <a:effectLst/>
              <a:latin typeface="Lab Grotesque"/>
            </a:endParaRPr>
          </a:p>
        </p:txBody>
      </p:sp>
    </p:spTree>
    <p:extLst>
      <p:ext uri="{BB962C8B-B14F-4D97-AF65-F5344CB8AC3E}">
        <p14:creationId xmlns:p14="http://schemas.microsoft.com/office/powerpoint/2010/main" val="1660461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4345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333333"/>
                </a:solidFill>
                <a:latin typeface="Lab Grotesque"/>
              </a:rPr>
              <a:t>Исключение второго иностранного языка из обязательных предметов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Lab Grotesque"/>
              </a:rPr>
              <a:t>Теперь второй иностранный язык перестал быть обязательным. Его судьба решается с учетом мнения родителей и возможности школы.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Lab Grotesque"/>
              </a:rPr>
              <a:t>Старые установки </a:t>
            </a:r>
            <a:r>
              <a:rPr lang="ru-RU" sz="2400" dirty="0">
                <a:solidFill>
                  <a:srgbClr val="2270B8"/>
                </a:solidFill>
                <a:latin typeface="Lab Grotesque"/>
                <a:hlinkClick r:id="rId2"/>
              </a:rPr>
              <a:t>вынуждали</a:t>
            </a:r>
            <a:r>
              <a:rPr lang="ru-RU" sz="2400" dirty="0">
                <a:solidFill>
                  <a:srgbClr val="333333"/>
                </a:solidFill>
                <a:latin typeface="Lab Grotesque"/>
              </a:rPr>
              <a:t> преподавать второй иностранный язык по остаточному принципу, часто это было два урока в неделю. Это касалось учреждений, у которых не было возможности обеспечить большее количество уроков.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Lab Grotesque"/>
              </a:rPr>
              <a:t>Согласно новым ФГОС 2021 школам разрешено не включать второй язык в программы, если для этого отсутствуют кадровые или иные условия. </a:t>
            </a:r>
            <a:r>
              <a:rPr lang="ru-RU" sz="2400" dirty="0">
                <a:solidFill>
                  <a:srgbClr val="2270B8"/>
                </a:solidFill>
                <a:latin typeface="Lab Grotesque"/>
                <a:hlinkClick r:id="rId2"/>
              </a:rPr>
              <a:t>Относится</a:t>
            </a:r>
            <a:r>
              <a:rPr lang="ru-RU" sz="2400" dirty="0">
                <a:solidFill>
                  <a:srgbClr val="333333"/>
                </a:solidFill>
                <a:latin typeface="Lab Grotesque"/>
              </a:rPr>
              <a:t> это и к тем, кто пошел в пятый класс в 2021–2022 учебные годы.</a:t>
            </a:r>
            <a:endParaRPr lang="ru-RU" sz="2400" b="0" i="0" dirty="0">
              <a:solidFill>
                <a:srgbClr val="333333"/>
              </a:solidFill>
              <a:effectLst/>
              <a:latin typeface="Lab Grotesque"/>
            </a:endParaRPr>
          </a:p>
        </p:txBody>
      </p:sp>
    </p:spTree>
    <p:extLst>
      <p:ext uri="{BB962C8B-B14F-4D97-AF65-F5344CB8AC3E}">
        <p14:creationId xmlns:p14="http://schemas.microsoft.com/office/powerpoint/2010/main" val="2153414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333333"/>
                </a:solidFill>
                <a:latin typeface="Lab Grotesque"/>
              </a:rPr>
              <a:t>А что с шахматами?</a:t>
            </a:r>
          </a:p>
          <a:p>
            <a:pPr algn="just"/>
            <a:r>
              <a:rPr lang="ru-RU" sz="3200" dirty="0">
                <a:solidFill>
                  <a:srgbClr val="333333"/>
                </a:solidFill>
                <a:latin typeface="Lab Grotesque"/>
              </a:rPr>
              <a:t>Никаких шахмат. Инициатива ввести обязательный предмет «Игра в шахматы» скоро </a:t>
            </a:r>
            <a:r>
              <a:rPr lang="ru-RU" sz="3200" dirty="0">
                <a:solidFill>
                  <a:srgbClr val="2270B8"/>
                </a:solidFill>
                <a:latin typeface="Lab Grotesque"/>
                <a:hlinkClick r:id="rId2"/>
              </a:rPr>
              <a:t>отметит</a:t>
            </a:r>
            <a:r>
              <a:rPr lang="ru-RU" sz="3200" dirty="0">
                <a:solidFill>
                  <a:srgbClr val="333333"/>
                </a:solidFill>
                <a:latin typeface="Lab Grotesque"/>
              </a:rPr>
              <a:t> совершеннолетие, но никак не дойдет до реализации. Вот и новый ФГОС не содержит ни слова о них. Однако школы вольны вводить предмет по собственной инициативе.</a:t>
            </a:r>
            <a:endParaRPr lang="ru-RU" sz="3200" b="0" i="0" dirty="0">
              <a:solidFill>
                <a:srgbClr val="333333"/>
              </a:solidFill>
              <a:effectLst/>
              <a:latin typeface="Lab Grotesque"/>
            </a:endParaRPr>
          </a:p>
        </p:txBody>
      </p:sp>
    </p:spTree>
    <p:extLst>
      <p:ext uri="{BB962C8B-B14F-4D97-AF65-F5344CB8AC3E}">
        <p14:creationId xmlns:p14="http://schemas.microsoft.com/office/powerpoint/2010/main" val="3011721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66843"/>
            <a:ext cx="79928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333333"/>
                </a:solidFill>
                <a:latin typeface="Lab Grotesque"/>
              </a:rPr>
              <a:t>Краткие выводы</a:t>
            </a:r>
          </a:p>
          <a:p>
            <a:pPr>
              <a:buFont typeface="+mj-lt"/>
              <a:buAutoNum type="arabicPeriod"/>
            </a:pPr>
            <a:r>
              <a:rPr lang="ru-RU" sz="2400" dirty="0">
                <a:solidFill>
                  <a:srgbClr val="333333"/>
                </a:solidFill>
                <a:latin typeface="Lab Grotesque"/>
              </a:rPr>
              <a:t>Проект нового ФГОС вступит в силу 1 сентября 2022 года.</a:t>
            </a:r>
          </a:p>
          <a:p>
            <a:pPr>
              <a:buFont typeface="+mj-lt"/>
              <a:buAutoNum type="arabicPeriod"/>
            </a:pPr>
            <a:r>
              <a:rPr lang="ru-RU" sz="2400" dirty="0">
                <a:solidFill>
                  <a:srgbClr val="333333"/>
                </a:solidFill>
                <a:latin typeface="Lab Grotesque"/>
              </a:rPr>
              <a:t>Обновленные стандарты коснутся детей, которые пойдут в первые и пятые классы в сентябре 2022 года.</a:t>
            </a:r>
          </a:p>
          <a:p>
            <a:pPr>
              <a:buFont typeface="+mj-lt"/>
              <a:buAutoNum type="arabicPeriod"/>
            </a:pPr>
            <a:r>
              <a:rPr lang="ru-RU" sz="2400" dirty="0">
                <a:solidFill>
                  <a:srgbClr val="333333"/>
                </a:solidFill>
                <a:latin typeface="Lab Grotesque"/>
              </a:rPr>
              <a:t>Актуальные ФГОС фокусируются на практических навыках детей: они должны понимать, как связаны предметы и как помогают в реальной жизни. </a:t>
            </a:r>
          </a:p>
          <a:p>
            <a:pPr>
              <a:buFont typeface="+mj-lt"/>
              <a:buAutoNum type="arabicPeriod"/>
            </a:pPr>
            <a:r>
              <a:rPr lang="ru-RU" sz="2400" dirty="0">
                <a:solidFill>
                  <a:srgbClr val="333333"/>
                </a:solidFill>
                <a:latin typeface="Lab Grotesque"/>
              </a:rPr>
              <a:t>Среди новшеств выделяются: вариативность, функциональная грамотность, единство воспитания и обучения и необязательность второго иностранного языка.</a:t>
            </a:r>
            <a:endParaRPr lang="ru-RU" sz="2400" b="0" i="0" dirty="0">
              <a:solidFill>
                <a:srgbClr val="333333"/>
              </a:solidFill>
              <a:effectLst/>
              <a:latin typeface="Lab Grotesque"/>
            </a:endParaRPr>
          </a:p>
        </p:txBody>
      </p:sp>
    </p:spTree>
    <p:extLst>
      <p:ext uri="{BB962C8B-B14F-4D97-AF65-F5344CB8AC3E}">
        <p14:creationId xmlns:p14="http://schemas.microsoft.com/office/powerpoint/2010/main" val="4107618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24744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>
                <a:solidFill>
                  <a:srgbClr val="333333"/>
                </a:solidFill>
                <a:latin typeface="Lab Grotesque"/>
              </a:rPr>
              <a:t>Новое поколение ФГОС начнет действовать с 1 сентября 2022 года. Второй иностранный язык можно не учить, а от патриотического воспитания не убежать. Разберемся, чего ждать школам, ученикам и их родителям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40172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5704" y="188640"/>
            <a:ext cx="835292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333333"/>
                </a:solidFill>
                <a:latin typeface="Lab Grotesque"/>
              </a:rPr>
              <a:t>Что</a:t>
            </a:r>
            <a:r>
              <a:rPr lang="ru-RU" sz="2200" b="1" dirty="0">
                <a:solidFill>
                  <a:srgbClr val="333333"/>
                </a:solidFill>
                <a:latin typeface="Lab Grotesque"/>
              </a:rPr>
              <a:t> такое ФГОС </a:t>
            </a:r>
          </a:p>
          <a:p>
            <a:pPr algn="just"/>
            <a:r>
              <a:rPr lang="ru-RU" sz="2200" dirty="0">
                <a:solidFill>
                  <a:srgbClr val="333333"/>
                </a:solidFill>
                <a:latin typeface="Lab Grotesque"/>
              </a:rPr>
              <a:t>Министерство просвещения Российской Федерации </a:t>
            </a:r>
            <a:r>
              <a:rPr lang="ru-RU" sz="2200" dirty="0">
                <a:solidFill>
                  <a:srgbClr val="2270B8"/>
                </a:solidFill>
                <a:latin typeface="Lab Grotesque"/>
                <a:hlinkClick r:id="rId2"/>
              </a:rPr>
              <a:t>утвердило</a:t>
            </a:r>
            <a:r>
              <a:rPr lang="ru-RU" sz="2200" dirty="0">
                <a:solidFill>
                  <a:srgbClr val="333333"/>
                </a:solidFill>
                <a:latin typeface="Lab Grotesque"/>
              </a:rPr>
              <a:t> новые федеральные государственные образовательные стандарты (далее — ФГОС). Это свод правил для всех образовательных учреждений по всей России: от сельской школы до МГУ. На основе стандартов создаются методические пособия, учебные материалы и другая профильная литература.</a:t>
            </a:r>
          </a:p>
          <a:p>
            <a:pPr algn="just"/>
            <a:r>
              <a:rPr lang="ru-RU" sz="2200" dirty="0">
                <a:solidFill>
                  <a:srgbClr val="333333"/>
                </a:solidFill>
                <a:latin typeface="Lab Grotesque"/>
              </a:rPr>
              <a:t>Без ФГОС система образования была бы хаотичной, ведь стандарты пришлось бы закреплять в разных законодательных актах, иногда в каждом регионе в отдельности.</a:t>
            </a:r>
          </a:p>
          <a:p>
            <a:pPr algn="just"/>
            <a:r>
              <a:rPr lang="ru-RU" sz="2200" dirty="0">
                <a:solidFill>
                  <a:srgbClr val="333333"/>
                </a:solidFill>
                <a:latin typeface="Lab Grotesque"/>
              </a:rPr>
              <a:t>Обновленные требования ФГОС для школы вступят в силу с 1 сентября 2022 года и коснутся начального общего и основного общего образования (далее — НОО и ООО соответственно). Дети, принятые в первые и пятые классы в 2022 году, будут учиться по новым стандартам.</a:t>
            </a:r>
          </a:p>
          <a:p>
            <a:pPr algn="just"/>
            <a:r>
              <a:rPr lang="ru-RU" sz="2200" dirty="0">
                <a:solidFill>
                  <a:srgbClr val="333333"/>
                </a:solidFill>
                <a:latin typeface="Lab Grotesque"/>
              </a:rPr>
              <a:t>Мы изучили новые стандарты ФГОС, сравнили их со старыми и делимся основными вещами, которые стоит знать.</a:t>
            </a:r>
            <a:endParaRPr lang="ru-RU" sz="2200" b="0" i="0" dirty="0">
              <a:solidFill>
                <a:srgbClr val="333333"/>
              </a:solidFill>
              <a:effectLst/>
              <a:latin typeface="Lab Grotesque"/>
            </a:endParaRPr>
          </a:p>
        </p:txBody>
      </p:sp>
    </p:spTree>
    <p:extLst>
      <p:ext uri="{BB962C8B-B14F-4D97-AF65-F5344CB8AC3E}">
        <p14:creationId xmlns:p14="http://schemas.microsoft.com/office/powerpoint/2010/main" val="2913847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3529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>
                <a:solidFill>
                  <a:srgbClr val="333333"/>
                </a:solidFill>
                <a:latin typeface="Lab Grotesque"/>
              </a:rPr>
              <a:t>Какие бывают ФГОС общего образования</a:t>
            </a:r>
          </a:p>
          <a:p>
            <a:r>
              <a:rPr lang="ru-RU" sz="2800" dirty="0">
                <a:solidFill>
                  <a:srgbClr val="333333"/>
                </a:solidFill>
                <a:latin typeface="Lab Grotesque"/>
              </a:rPr>
              <a:t>Для российских школ актуальны следующие документы:</a:t>
            </a:r>
          </a:p>
          <a:p>
            <a:pPr>
              <a:buFont typeface="Arial"/>
              <a:buChar char="•"/>
            </a:pPr>
            <a:r>
              <a:rPr lang="ru-RU" sz="2800" dirty="0">
                <a:solidFill>
                  <a:srgbClr val="333333"/>
                </a:solidFill>
                <a:latin typeface="Lab Grotesque"/>
              </a:rPr>
              <a:t>ФГОС начального общего образования (1–4-й классы);</a:t>
            </a:r>
          </a:p>
          <a:p>
            <a:pPr>
              <a:buFont typeface="Arial"/>
              <a:buChar char="•"/>
            </a:pPr>
            <a:r>
              <a:rPr lang="ru-RU" sz="2800" dirty="0">
                <a:solidFill>
                  <a:srgbClr val="333333"/>
                </a:solidFill>
                <a:latin typeface="Lab Grotesque"/>
              </a:rPr>
              <a:t>ФГОС основного общего образования (5–9-й классы);</a:t>
            </a:r>
          </a:p>
          <a:p>
            <a:pPr>
              <a:buFont typeface="Arial"/>
              <a:buChar char="•"/>
            </a:pPr>
            <a:r>
              <a:rPr lang="ru-RU" sz="2800" dirty="0">
                <a:solidFill>
                  <a:srgbClr val="333333"/>
                </a:solidFill>
                <a:latin typeface="Lab Grotesque"/>
              </a:rPr>
              <a:t>ФГОС среднего общего образования (10–11-й классы);</a:t>
            </a:r>
          </a:p>
          <a:p>
            <a:pPr>
              <a:buFont typeface="Arial"/>
              <a:buChar char="•"/>
            </a:pPr>
            <a:r>
              <a:rPr lang="ru-RU" sz="2800" dirty="0">
                <a:solidFill>
                  <a:srgbClr val="333333"/>
                </a:solidFill>
                <a:latin typeface="Lab Grotesque"/>
              </a:rPr>
              <a:t>Стандарт начального общего образования обучающихся с ограниченными возможностями здоровья.</a:t>
            </a:r>
          </a:p>
          <a:p>
            <a:r>
              <a:rPr lang="ru-RU" sz="2800" dirty="0">
                <a:solidFill>
                  <a:srgbClr val="333333"/>
                </a:solidFill>
                <a:latin typeface="Lab Grotesque"/>
              </a:rPr>
              <a:t>В новой редакции изменения коснулись только первых двух. </a:t>
            </a:r>
            <a:endParaRPr lang="ru-RU" sz="2800" b="0" i="0" dirty="0">
              <a:solidFill>
                <a:srgbClr val="333333"/>
              </a:solidFill>
              <a:effectLst/>
              <a:latin typeface="Lab Grotesque"/>
            </a:endParaRPr>
          </a:p>
        </p:txBody>
      </p:sp>
    </p:spTree>
    <p:extLst>
      <p:ext uri="{BB962C8B-B14F-4D97-AF65-F5344CB8AC3E}">
        <p14:creationId xmlns:p14="http://schemas.microsoft.com/office/powerpoint/2010/main" val="2249683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4345"/>
            <a:ext cx="756084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333333"/>
                </a:solidFill>
                <a:latin typeface="Lab Grotesque"/>
              </a:rPr>
              <a:t>Три поколения ФГОС для школ</a:t>
            </a:r>
          </a:p>
          <a:p>
            <a:r>
              <a:rPr lang="ru-RU" sz="2400" dirty="0">
                <a:solidFill>
                  <a:srgbClr val="333333"/>
                </a:solidFill>
                <a:latin typeface="Lab Grotesque"/>
              </a:rPr>
              <a:t>Кратко разберемся, как эволюционировали стандарты современного российского образования.</a:t>
            </a:r>
          </a:p>
          <a:p>
            <a:pPr algn="ctr"/>
            <a:r>
              <a:rPr lang="ru-RU" sz="2400" b="1" dirty="0">
                <a:solidFill>
                  <a:srgbClr val="333333"/>
                </a:solidFill>
                <a:latin typeface="Lab Grotesque"/>
              </a:rPr>
              <a:t>Первое поколение ФГОС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Lab Grotesque"/>
              </a:rPr>
              <a:t>Введены в 2004 году. Документ </a:t>
            </a:r>
            <a:r>
              <a:rPr lang="ru-RU" sz="2400" dirty="0">
                <a:solidFill>
                  <a:srgbClr val="2270B8"/>
                </a:solidFill>
                <a:latin typeface="Lab Grotesque"/>
                <a:hlinkClick r:id="rId2"/>
              </a:rPr>
              <a:t>назывался</a:t>
            </a:r>
            <a:r>
              <a:rPr lang="ru-RU" sz="2400" dirty="0">
                <a:solidFill>
                  <a:srgbClr val="333333"/>
                </a:solidFill>
                <a:latin typeface="Lab Grotesque"/>
              </a:rPr>
              <a:t> «Государственные образовательные стандарты». Первую редакцию критиковали за концентрацию на знаниях, а не на умении применять их тем или иным способом. Хорошим результатом считалось, когда «усвоены знания».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Lab Grotesque"/>
              </a:rPr>
              <a:t>Нормы касались обязательного минимума программ общего образования и основных требований к обеспечению образовательного процесса. Это был важный документ, которому не хватало </a:t>
            </a:r>
            <a:r>
              <a:rPr lang="ru-RU" sz="2400" dirty="0" err="1">
                <a:solidFill>
                  <a:srgbClr val="333333"/>
                </a:solidFill>
                <a:latin typeface="Lab Grotesque"/>
              </a:rPr>
              <a:t>детализированности</a:t>
            </a:r>
            <a:r>
              <a:rPr lang="ru-RU" sz="2400" dirty="0">
                <a:solidFill>
                  <a:srgbClr val="333333"/>
                </a:solidFill>
                <a:latin typeface="Lab Grotesque"/>
              </a:rPr>
              <a:t>, поэтому вскоре его обновили.</a:t>
            </a:r>
            <a:endParaRPr lang="ru-RU" sz="2400" b="0" i="0" dirty="0">
              <a:solidFill>
                <a:srgbClr val="333333"/>
              </a:solidFill>
              <a:effectLst/>
              <a:latin typeface="Lab Grotesque"/>
            </a:endParaRPr>
          </a:p>
        </p:txBody>
      </p:sp>
    </p:spTree>
    <p:extLst>
      <p:ext uri="{BB962C8B-B14F-4D97-AF65-F5344CB8AC3E}">
        <p14:creationId xmlns:p14="http://schemas.microsoft.com/office/powerpoint/2010/main" val="2785163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48680"/>
            <a:ext cx="777686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333333"/>
                </a:solidFill>
                <a:latin typeface="Lab Grotesque"/>
              </a:rPr>
              <a:t>Второе поколение ФГОС</a:t>
            </a:r>
          </a:p>
          <a:p>
            <a:r>
              <a:rPr lang="ru-RU" sz="2800" dirty="0">
                <a:solidFill>
                  <a:srgbClr val="333333"/>
                </a:solidFill>
                <a:latin typeface="Lab Grotesque"/>
              </a:rPr>
              <a:t>ФГОС второго поколения вводили постепенно. Для НОО — в 2009 году, для ООО — в 2010 году, а для СОО — в 2012 году. Стандарты ориентированы на результат и развитие универсальных учебных действия (умений).</a:t>
            </a:r>
          </a:p>
          <a:p>
            <a:pPr algn="just"/>
            <a:r>
              <a:rPr lang="ru-RU" sz="2800" dirty="0">
                <a:solidFill>
                  <a:srgbClr val="333333"/>
                </a:solidFill>
                <a:latin typeface="Lab Grotesque"/>
              </a:rPr>
              <a:t>Старый стандарт отвечал на вопрос «Чему учить?», новый добавил ответы на вопросы «Для чего учить?» и «Как это поможет в жизни?». Для наглядности сравним основные отличия первого и второго стандартов ФГОС.</a:t>
            </a:r>
            <a:endParaRPr lang="ru-RU" sz="2800" b="0" i="0" dirty="0">
              <a:solidFill>
                <a:srgbClr val="333333"/>
              </a:solidFill>
              <a:effectLst/>
              <a:latin typeface="Lab Grotesque"/>
            </a:endParaRPr>
          </a:p>
        </p:txBody>
      </p:sp>
    </p:spTree>
    <p:extLst>
      <p:ext uri="{BB962C8B-B14F-4D97-AF65-F5344CB8AC3E}">
        <p14:creationId xmlns:p14="http://schemas.microsoft.com/office/powerpoint/2010/main" val="2511282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590206"/>
              </p:ext>
            </p:extLst>
          </p:nvPr>
        </p:nvGraphicFramePr>
        <p:xfrm>
          <a:off x="971600" y="908720"/>
          <a:ext cx="6839607" cy="4537000"/>
        </p:xfrm>
        <a:graphic>
          <a:graphicData uri="http://schemas.openxmlformats.org/drawingml/2006/table">
            <a:tbl>
              <a:tblPr/>
              <a:tblGrid>
                <a:gridCol w="2279869"/>
                <a:gridCol w="2279869"/>
                <a:gridCol w="2279869"/>
              </a:tblGrid>
              <a:tr h="312427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>
                          <a:effectLst/>
                        </a:rPr>
                        <a:t>Позиция сравнения</a:t>
                      </a:r>
                    </a:p>
                  </a:txBody>
                  <a:tcPr marL="42220" marR="42220" marT="42220" marB="42220">
                    <a:lnL w="12700" cap="flat" cmpd="sng" algn="ctr">
                      <a:solidFill>
                        <a:srgbClr val="D70C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70C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70C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>
                          <a:effectLst/>
                        </a:rPr>
                        <a:t>Первое поколение ФГОС</a:t>
                      </a:r>
                    </a:p>
                  </a:txBody>
                  <a:tcPr marL="42220" marR="42220" marT="42220" marB="42220">
                    <a:lnL w="12700" cap="flat" cmpd="sng" algn="ctr">
                      <a:solidFill>
                        <a:srgbClr val="D70C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70C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70C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>
                          <a:effectLst/>
                        </a:rPr>
                        <a:t>Второе поколение ФГОС</a:t>
                      </a:r>
                    </a:p>
                  </a:txBody>
                  <a:tcPr marL="42220" marR="42220" marT="42220" marB="42220">
                    <a:lnL w="12700" cap="flat" cmpd="sng" algn="ctr">
                      <a:solidFill>
                        <a:srgbClr val="D70C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70C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70C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6387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>
                          <a:effectLst/>
                        </a:rPr>
                        <a:t>Знание</a:t>
                      </a:r>
                    </a:p>
                  </a:txBody>
                  <a:tcPr marL="42220" marR="42220" marT="42220" marB="42220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>
                          <a:effectLst/>
                        </a:rPr>
                        <a:t>Передается в готовом виде: преподаватель говорит, ученики записывают</a:t>
                      </a:r>
                    </a:p>
                  </a:txBody>
                  <a:tcPr marL="42220" marR="42220" marT="42220" marB="42220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>
                          <a:effectLst/>
                        </a:rPr>
                        <a:t>Ученик активно участвует в процессе получения знаний</a:t>
                      </a:r>
                    </a:p>
                  </a:txBody>
                  <a:tcPr marL="42220" marR="42220" marT="42220" marB="42220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2361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>
                          <a:effectLst/>
                        </a:rPr>
                        <a:t>Обучение</a:t>
                      </a:r>
                    </a:p>
                  </a:txBody>
                  <a:tcPr marL="42220" marR="42220" marT="42220" marB="42220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>
                          <a:effectLst/>
                        </a:rPr>
                        <a:t>Система знаний как бы существует в вакууме</a:t>
                      </a:r>
                    </a:p>
                  </a:txBody>
                  <a:tcPr marL="42220" marR="42220" marT="42220" marB="42220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>
                          <a:effectLst/>
                        </a:rPr>
                        <a:t>Работа учащихся над заданиями, непосредственно связанными с проблемами реальной жизни</a:t>
                      </a:r>
                    </a:p>
                  </a:txBody>
                  <a:tcPr marL="42220" marR="42220" marT="42220" marB="42220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6387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>
                          <a:effectLst/>
                        </a:rPr>
                        <a:t>Учение</a:t>
                      </a:r>
                    </a:p>
                  </a:txBody>
                  <a:tcPr marL="42220" marR="42220" marT="42220" marB="42220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>
                          <a:effectLst/>
                        </a:rPr>
                        <a:t>Односторонняя комуникация учитель → ученик</a:t>
                      </a:r>
                    </a:p>
                  </a:txBody>
                  <a:tcPr marL="42220" marR="42220" marT="42220" marB="42220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>
                          <a:effectLst/>
                        </a:rPr>
                        <a:t>Чтобы овладеть знаниями, учитель и ученики выстраивают совместную работу </a:t>
                      </a:r>
                    </a:p>
                  </a:txBody>
                  <a:tcPr marL="42220" marR="42220" marT="42220" marB="42220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400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>
                          <a:effectLst/>
                        </a:rPr>
                        <a:t>Сотрудничество</a:t>
                      </a:r>
                    </a:p>
                  </a:txBody>
                  <a:tcPr marL="42220" marR="42220" marT="42220" marB="42220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>
                          <a:effectLst/>
                        </a:rPr>
                        <a:t>Единоличное руководство учителя</a:t>
                      </a:r>
                    </a:p>
                  </a:txBody>
                  <a:tcPr marL="42220" marR="42220" marT="42220" marB="42220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dirty="0">
                          <a:effectLst/>
                        </a:rPr>
                        <a:t>Ученики участвуют в выборе содержания и методов обучения</a:t>
                      </a:r>
                    </a:p>
                  </a:txBody>
                  <a:tcPr marL="42220" marR="42220" marT="42220" marB="42220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4395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040" y="692696"/>
            <a:ext cx="849694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333333"/>
                </a:solidFill>
                <a:latin typeface="Lab Grotesque"/>
              </a:rPr>
              <a:t>Третье поколение ФГОС</a:t>
            </a:r>
          </a:p>
          <a:p>
            <a:pPr algn="just"/>
            <a:r>
              <a:rPr lang="ru-RU" sz="3200" dirty="0">
                <a:solidFill>
                  <a:srgbClr val="333333"/>
                </a:solidFill>
                <a:latin typeface="Lab Grotesque"/>
              </a:rPr>
              <a:t>Если кратко, новые ФГОС 2021, скорее, обновляют старые стандарты. Некоторые вещи делаются необязательными, а другие конкретизируются. Более того, многие вещи в том или ином виде тестировались в некоторых школах, а до этого обсуждались с профессиональным и родительским сообществом. Поэтому больших сюрпризов ФГОС третьего поколения не принесли</a:t>
            </a:r>
            <a:r>
              <a:rPr lang="ru-RU" sz="3200" dirty="0" smtClean="0">
                <a:solidFill>
                  <a:srgbClr val="333333"/>
                </a:solidFill>
                <a:latin typeface="Lab Grotesque"/>
              </a:rPr>
              <a:t>.</a:t>
            </a:r>
            <a:endParaRPr lang="ru-RU" sz="3200" b="0" i="0" dirty="0">
              <a:solidFill>
                <a:srgbClr val="333333"/>
              </a:solidFill>
              <a:effectLst/>
              <a:latin typeface="Lab Grotesque"/>
            </a:endParaRPr>
          </a:p>
        </p:txBody>
      </p:sp>
    </p:spTree>
    <p:extLst>
      <p:ext uri="{BB962C8B-B14F-4D97-AF65-F5344CB8AC3E}">
        <p14:creationId xmlns:p14="http://schemas.microsoft.com/office/powerpoint/2010/main" val="3911957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97346"/>
            <a:ext cx="813690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333333"/>
                </a:solidFill>
                <a:latin typeface="Lab Grotesque"/>
              </a:rPr>
              <a:t>Новые ФГОС общего образования 2021 года: основные изменения</a:t>
            </a:r>
            <a:r>
              <a:rPr lang="ru-RU" sz="2800" dirty="0">
                <a:solidFill>
                  <a:srgbClr val="333333"/>
                </a:solidFill>
                <a:latin typeface="Lab Grotesque"/>
              </a:rPr>
              <a:t> </a:t>
            </a:r>
          </a:p>
          <a:p>
            <a:pPr algn="just"/>
            <a:r>
              <a:rPr lang="ru-RU" sz="2800" dirty="0">
                <a:solidFill>
                  <a:srgbClr val="333333"/>
                </a:solidFill>
                <a:latin typeface="Lab Grotesque"/>
              </a:rPr>
              <a:t>Ключевое отличие новой редакции ФГОС — конкретизация. Каждое требование раскрыто и четко сформулировано. </a:t>
            </a:r>
          </a:p>
          <a:p>
            <a:pPr algn="just"/>
            <a:r>
              <a:rPr lang="ru-RU" sz="2800" b="1" dirty="0" smtClean="0">
                <a:solidFill>
                  <a:srgbClr val="333333"/>
                </a:solidFill>
                <a:latin typeface="Lab Grotesque"/>
              </a:rPr>
              <a:t>Вариативность</a:t>
            </a:r>
            <a:r>
              <a:rPr lang="ru-RU" sz="2800" dirty="0">
                <a:solidFill>
                  <a:srgbClr val="333333"/>
                </a:solidFill>
                <a:latin typeface="Lab Grotesque"/>
              </a:rPr>
              <a:t>. Выражается в следующем: школам дана возможность разрабатывать и реализовывать индивидуальные учебные планы и программы, предусматривающие углубленное изучение отдельных учебных предметов. </a:t>
            </a:r>
          </a:p>
          <a:p>
            <a:pPr algn="just"/>
            <a:r>
              <a:rPr lang="ru-RU" sz="2800" dirty="0">
                <a:solidFill>
                  <a:srgbClr val="333333"/>
                </a:solidFill>
                <a:latin typeface="Lab Grotesque"/>
              </a:rPr>
              <a:t>Патриотическое воспитание: раньше прописывалось, что оно должно быть, а сейчас у него появились конкретные черты.</a:t>
            </a:r>
            <a:endParaRPr lang="ru-RU" sz="2800" b="0" i="0" dirty="0">
              <a:solidFill>
                <a:srgbClr val="333333"/>
              </a:solidFill>
              <a:effectLst/>
              <a:latin typeface="Lab Grotesque"/>
            </a:endParaRPr>
          </a:p>
        </p:txBody>
      </p:sp>
    </p:spTree>
    <p:extLst>
      <p:ext uri="{BB962C8B-B14F-4D97-AF65-F5344CB8AC3E}">
        <p14:creationId xmlns:p14="http://schemas.microsoft.com/office/powerpoint/2010/main" val="28418492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172</Words>
  <Application>Microsoft Office PowerPoint</Application>
  <PresentationFormat>Экран (4:3)</PresentationFormat>
  <Paragraphs>71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К-Д ООШ</dc:creator>
  <cp:lastModifiedBy>К-Д ООШ</cp:lastModifiedBy>
  <cp:revision>3</cp:revision>
  <dcterms:created xsi:type="dcterms:W3CDTF">2022-03-06T11:31:15Z</dcterms:created>
  <dcterms:modified xsi:type="dcterms:W3CDTF">2022-03-06T11:53:15Z</dcterms:modified>
</cp:coreProperties>
</file>